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76" r:id="rId5"/>
    <p:sldId id="340" r:id="rId6"/>
    <p:sldId id="347" r:id="rId7"/>
    <p:sldId id="348" r:id="rId8"/>
    <p:sldId id="349" r:id="rId9"/>
    <p:sldId id="350" r:id="rId10"/>
    <p:sldId id="351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F7"/>
    <a:srgbClr val="FFFEF8"/>
    <a:srgbClr val="F8F6F5"/>
    <a:srgbClr val="151635"/>
    <a:srgbClr val="03213B"/>
    <a:srgbClr val="02172A"/>
    <a:srgbClr val="02203A"/>
    <a:srgbClr val="253A3D"/>
    <a:srgbClr val="EBF3F6"/>
    <a:srgbClr val="021D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5634"/>
  </p:normalViewPr>
  <p:slideViewPr>
    <p:cSldViewPr snapToGrid="0" showGuides="1">
      <p:cViewPr>
        <p:scale>
          <a:sx n="100" d="100"/>
          <a:sy n="100" d="100"/>
        </p:scale>
        <p:origin x="1050" y="21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7/5/2025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2025/7/5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2"/>
            <a:ext cx="6199045" cy="1325563"/>
          </a:xfrm>
        </p:spPr>
        <p:txBody>
          <a:bodyPr/>
          <a:lstStyle/>
          <a:p>
            <a:r>
              <a:rPr lang="en-US" altLang="zh-CN" sz="4800" dirty="0"/>
              <a:t>What is Scalability ?</a:t>
            </a:r>
            <a:endParaRPr lang="en-US" sz="48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</a:t>
            </a:fld>
            <a:endParaRPr lang="en-US" altLang="zh-CN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4C38C6A0-AD23-4B50-1AC4-E2F3831FD7B2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 l="2998" r="2998"/>
          <a:stretch>
            <a:fillRect/>
          </a:stretch>
        </p:blipFill>
        <p:spPr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48761" y="100862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749862"/>
            <a:ext cx="5559268" cy="4614724"/>
          </a:xfrm>
        </p:spPr>
        <p:txBody>
          <a:bodyPr/>
          <a:lstStyle/>
          <a:p>
            <a:pPr>
              <a:spcAft>
                <a:spcPts val="1500"/>
              </a:spcAft>
            </a:pPr>
            <a:r>
              <a:rPr lang="en-US" dirty="0">
                <a:latin typeface="Spectral"/>
              </a:rPr>
              <a:t>As a system grows, the performance starts to </a:t>
            </a:r>
            <a:r>
              <a:rPr lang="en-US" b="1" dirty="0">
                <a:latin typeface="Spectral"/>
              </a:rPr>
              <a:t>degrade</a:t>
            </a:r>
            <a:r>
              <a:rPr lang="en-US" dirty="0">
                <a:latin typeface="Spectral"/>
              </a:rPr>
              <a:t> unless we adapt it to deal with that growth.</a:t>
            </a:r>
            <a:endParaRPr lang="en-US" b="1" dirty="0">
              <a:latin typeface="Spectral"/>
            </a:endParaRPr>
          </a:p>
          <a:p>
            <a:pPr>
              <a:spcAft>
                <a:spcPts val="1500"/>
              </a:spcAft>
            </a:pPr>
            <a:r>
              <a:rPr lang="en-US" b="1" dirty="0">
                <a:latin typeface="Spectral"/>
              </a:rPr>
              <a:t>Scalability </a:t>
            </a:r>
            <a:r>
              <a:rPr lang="en-US" dirty="0">
                <a:latin typeface="Spectral"/>
              </a:rPr>
              <a:t>is the property of a system to handle a growing amount of load by </a:t>
            </a:r>
            <a:r>
              <a:rPr lang="en-US" b="1" dirty="0">
                <a:latin typeface="Spectral"/>
              </a:rPr>
              <a:t>adding resources</a:t>
            </a:r>
            <a:r>
              <a:rPr lang="en-US" dirty="0">
                <a:latin typeface="Spectral"/>
              </a:rPr>
              <a:t> to the system.</a:t>
            </a:r>
          </a:p>
          <a:p>
            <a:pPr>
              <a:spcAft>
                <a:spcPts val="1500"/>
              </a:spcAft>
            </a:pPr>
            <a:r>
              <a:rPr lang="en-US" dirty="0">
                <a:latin typeface="Spectral"/>
              </a:rPr>
              <a:t>A system that can continuously evolve to support a growing amount of work is scalable.</a:t>
            </a:r>
          </a:p>
          <a:p>
            <a:r>
              <a:rPr lang="en-US" b="1" dirty="0">
                <a:latin typeface="Spectral"/>
              </a:rPr>
              <a:t>Why is Scalability Important in System Design?</a:t>
            </a:r>
          </a:p>
          <a:p>
            <a:endParaRPr lang="en-US" b="1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>
                <a:latin typeface="Spectral"/>
              </a:rPr>
              <a:t>You want your app to </a:t>
            </a:r>
            <a:r>
              <a:rPr lang="en-US" sz="1400" b="1" dirty="0">
                <a:latin typeface="Spectral"/>
              </a:rPr>
              <a:t>perform well</a:t>
            </a:r>
            <a:r>
              <a:rPr lang="en-US" sz="1400" dirty="0">
                <a:latin typeface="Spectral"/>
              </a:rPr>
              <a:t> whether it’s handling </a:t>
            </a:r>
            <a:r>
              <a:rPr lang="en-US" sz="1400" b="1" dirty="0">
                <a:latin typeface="Spectral"/>
              </a:rPr>
              <a:t>10 users or 10 million</a:t>
            </a:r>
            <a:r>
              <a:rPr lang="en-US" sz="1400" dirty="0">
                <a:latin typeface="Spectral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>
                <a:latin typeface="Spectral"/>
              </a:rPr>
              <a:t>Without scalability, systems </a:t>
            </a:r>
            <a:r>
              <a:rPr lang="en-US" sz="1400" b="1" dirty="0">
                <a:latin typeface="Spectral"/>
              </a:rPr>
              <a:t>crash under pressure</a:t>
            </a:r>
            <a:r>
              <a:rPr lang="en-US" sz="1400" dirty="0">
                <a:latin typeface="Spectral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>
                <a:latin typeface="Spectral"/>
              </a:rPr>
              <a:t>Good scalability means your architecture is </a:t>
            </a:r>
            <a:r>
              <a:rPr lang="en-US" sz="1400" b="1" dirty="0">
                <a:latin typeface="Spectral"/>
              </a:rPr>
              <a:t>future-proof</a:t>
            </a:r>
            <a:r>
              <a:rPr lang="en-US" sz="1400" dirty="0">
                <a:latin typeface="Spectral"/>
              </a:rPr>
              <a:t>.</a:t>
            </a:r>
          </a:p>
          <a:p>
            <a:pPr>
              <a:spcAft>
                <a:spcPts val="1500"/>
              </a:spcAft>
            </a:pPr>
            <a:endParaRPr lang="en-US" dirty="0"/>
          </a:p>
          <a:p>
            <a:endParaRPr lang="en-US" sz="1800" dirty="0">
              <a:latin typeface="Spectra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87C2E7-FAF1-3F53-F9AF-801DE7596D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9" name="Picture 15">
            <a:extLst>
              <a:ext uri="{FF2B5EF4-FFF2-40B4-BE49-F238E27FC236}">
                <a16:creationId xmlns:a16="http://schemas.microsoft.com/office/drawing/2014/main" id="{F309A14C-DDE5-FDCE-48ED-1CB83D462D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14" r="15421"/>
          <a:stretch>
            <a:fillRect/>
          </a:stretch>
        </p:blipFill>
        <p:spPr bwMode="auto">
          <a:xfrm>
            <a:off x="8073160" y="1113576"/>
            <a:ext cx="3969861" cy="370318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8DA46C1-A822-4AEB-7D7A-D6D8F87C8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59174"/>
            <a:ext cx="9892859" cy="580908"/>
          </a:xfrm>
        </p:spPr>
        <p:txBody>
          <a:bodyPr/>
          <a:lstStyle/>
          <a:p>
            <a:r>
              <a:rPr lang="en-US" altLang="zh-CN" sz="4000" dirty="0"/>
              <a:t>How can a System Grow ?</a:t>
            </a:r>
            <a:endParaRPr lang="en-US" sz="40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FCD9A1C-BFE0-8170-0055-9DDA75CA8C7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133909" y="657099"/>
            <a:ext cx="9132368" cy="6031593"/>
          </a:xfrm>
        </p:spPr>
        <p:txBody>
          <a:bodyPr/>
          <a:lstStyle/>
          <a:p>
            <a:r>
              <a:rPr lang="en-US" sz="1600" b="1" dirty="0">
                <a:latin typeface="Spectral"/>
              </a:rPr>
              <a:t>1. Growth in User Base</a:t>
            </a:r>
          </a:p>
          <a:p>
            <a:r>
              <a:rPr lang="en-US" sz="1200" dirty="0">
                <a:latin typeface="Spectral"/>
              </a:rPr>
              <a:t>More users started using the system, leading to increased number of requests.</a:t>
            </a:r>
          </a:p>
          <a:p>
            <a:r>
              <a:rPr lang="en-US" sz="1200" b="1" dirty="0">
                <a:latin typeface="Spectral"/>
              </a:rPr>
              <a:t>Example:</a:t>
            </a:r>
            <a:r>
              <a:rPr lang="en-US" sz="1200" dirty="0">
                <a:latin typeface="Spectral"/>
              </a:rPr>
              <a:t> A social media platform experiencing a surge in new users.</a:t>
            </a:r>
          </a:p>
          <a:p>
            <a:endParaRPr lang="en-US" sz="1200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2. Growth in Features</a:t>
            </a:r>
          </a:p>
          <a:p>
            <a:r>
              <a:rPr lang="en-US" sz="1200" dirty="0">
                <a:latin typeface="Spectral"/>
              </a:rPr>
              <a:t>More features were introduced to expand the system's capabilities.</a:t>
            </a:r>
          </a:p>
          <a:p>
            <a:r>
              <a:rPr lang="en-US" sz="1200" b="1" dirty="0">
                <a:latin typeface="Spectral"/>
              </a:rPr>
              <a:t>Example:</a:t>
            </a:r>
            <a:r>
              <a:rPr lang="en-US" sz="1200" dirty="0">
                <a:latin typeface="Spectral"/>
              </a:rPr>
              <a:t> An e-commerce website adding support for a new payment method.</a:t>
            </a:r>
          </a:p>
          <a:p>
            <a:endParaRPr lang="en-US" sz="1200" dirty="0">
              <a:latin typeface="Spectral"/>
            </a:endParaRPr>
          </a:p>
          <a:p>
            <a:r>
              <a:rPr lang="en-US" sz="1600" b="1" dirty="0">
                <a:latin typeface="Spectral"/>
              </a:rPr>
              <a:t>3. Growth in Data Volume</a:t>
            </a:r>
          </a:p>
          <a:p>
            <a:r>
              <a:rPr lang="en-US" sz="1200" dirty="0">
                <a:latin typeface="Spectral"/>
              </a:rPr>
              <a:t>Growth in the amount of data the system stores and manages due to user activity or logging.</a:t>
            </a:r>
          </a:p>
          <a:p>
            <a:r>
              <a:rPr lang="en-US" sz="1200" b="1" dirty="0">
                <a:latin typeface="Spectral"/>
              </a:rPr>
              <a:t>Example:</a:t>
            </a:r>
            <a:r>
              <a:rPr lang="en-US" sz="1200" dirty="0">
                <a:latin typeface="Spectral"/>
              </a:rPr>
              <a:t> A video streaming platform like YouTube storing more video content over time.</a:t>
            </a:r>
          </a:p>
          <a:p>
            <a:endParaRPr lang="en-US" sz="1200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4. Growth in Complexity</a:t>
            </a:r>
          </a:p>
          <a:p>
            <a:r>
              <a:rPr lang="en-US" sz="1200" dirty="0">
                <a:latin typeface="Spectral"/>
              </a:rPr>
              <a:t>The system's architecture evolves to accommodate new features, scale, or integrations, resulting in additional components and dependencies.</a:t>
            </a:r>
          </a:p>
          <a:p>
            <a:r>
              <a:rPr lang="en-US" sz="1200" b="1" dirty="0">
                <a:latin typeface="Spectral"/>
              </a:rPr>
              <a:t>Example:</a:t>
            </a:r>
            <a:r>
              <a:rPr lang="en-US" sz="1200" dirty="0">
                <a:latin typeface="Spectral"/>
              </a:rPr>
              <a:t> A system that started as a simple application is broken into smaller, independent systems.</a:t>
            </a:r>
          </a:p>
          <a:p>
            <a:endParaRPr lang="en-US" sz="1200" dirty="0">
              <a:latin typeface="Spectral"/>
            </a:endParaRPr>
          </a:p>
          <a:p>
            <a:r>
              <a:rPr lang="en-US" sz="1600" b="1" dirty="0">
                <a:latin typeface="Spectral"/>
              </a:rPr>
              <a:t>5. Growth in Geographic Reach</a:t>
            </a:r>
          </a:p>
          <a:p>
            <a:r>
              <a:rPr lang="en-US" sz="1200" dirty="0">
                <a:latin typeface="Spectral"/>
              </a:rPr>
              <a:t>The system is expanded to serve users in new regions or countries.</a:t>
            </a:r>
          </a:p>
          <a:p>
            <a:r>
              <a:rPr lang="en-US" sz="1200" b="1" dirty="0">
                <a:latin typeface="Spectral"/>
              </a:rPr>
              <a:t>Example:</a:t>
            </a:r>
            <a:r>
              <a:rPr lang="en-US" sz="1200" dirty="0">
                <a:latin typeface="Spectral"/>
              </a:rPr>
              <a:t> An e-commerce company launching websites and distribution in new international markets.</a:t>
            </a:r>
            <a:endParaRPr lang="en-US" sz="1200" b="1" dirty="0">
              <a:latin typeface="Spectral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9E323B-F703-71E8-6CD7-4C8F84D52B10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0FC36CF-D09E-F267-0A06-10ED4097F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558443" y="3210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751FC05-657E-6FEE-0A66-5398D67DE7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515" r="75386" b="26205"/>
          <a:stretch>
            <a:fillRect/>
          </a:stretch>
        </p:blipFill>
        <p:spPr>
          <a:xfrm>
            <a:off x="716097" y="667242"/>
            <a:ext cx="815124" cy="99968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6971F10-68E4-019D-18E0-FB2787712A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712" t="27195" r="53638" b="26996"/>
          <a:stretch>
            <a:fillRect/>
          </a:stretch>
        </p:blipFill>
        <p:spPr>
          <a:xfrm>
            <a:off x="716097" y="1912321"/>
            <a:ext cx="815125" cy="114979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D57848F-7B65-EB1E-8256-0F9302B689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738" t="28911" r="25188" b="27129"/>
          <a:stretch>
            <a:fillRect/>
          </a:stretch>
        </p:blipFill>
        <p:spPr>
          <a:xfrm>
            <a:off x="716097" y="3307505"/>
            <a:ext cx="852671" cy="95840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93E6F4F-1745-3304-49CB-AFA9017B3A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6285" t="27884" r="2014" b="21661"/>
          <a:stretch>
            <a:fillRect/>
          </a:stretch>
        </p:blipFill>
        <p:spPr>
          <a:xfrm>
            <a:off x="861779" y="5784121"/>
            <a:ext cx="692813" cy="107387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DD68D1D-6E67-A3D8-F244-CE808DE51F3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1474" t="44650" r="30638"/>
          <a:stretch>
            <a:fillRect/>
          </a:stretch>
        </p:blipFill>
        <p:spPr>
          <a:xfrm>
            <a:off x="716097" y="4462907"/>
            <a:ext cx="838495" cy="1124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20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975978-7DCF-42A1-9610-2824FF4CB4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75009B-512A-A174-3E03-50A3B8CAC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186193"/>
            <a:ext cx="9892859" cy="453887"/>
          </a:xfrm>
        </p:spPr>
        <p:txBody>
          <a:bodyPr/>
          <a:lstStyle/>
          <a:p>
            <a:r>
              <a:rPr lang="en-US" altLang="zh-CN" sz="4000" dirty="0"/>
              <a:t>How to Scale a System ?</a:t>
            </a:r>
            <a:endParaRPr lang="en-US" sz="40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090774A-2279-C3F1-83C9-F534D7808B3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004935"/>
            <a:ext cx="7203980" cy="5212985"/>
          </a:xfrm>
        </p:spPr>
        <p:txBody>
          <a:bodyPr/>
          <a:lstStyle/>
          <a:p>
            <a:endParaRPr lang="en-US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latin typeface="Spectral"/>
              </a:rPr>
              <a:t>Vertical Scaling (Scale up)</a:t>
            </a:r>
          </a:p>
          <a:p>
            <a:r>
              <a:rPr lang="en-US" sz="1600" dirty="0">
                <a:latin typeface="Spectral"/>
              </a:rPr>
              <a:t>This means adding more power to your existing machines by upgrading server with more RAM, faster CPUs, or additional storage.</a:t>
            </a:r>
          </a:p>
          <a:p>
            <a:r>
              <a:rPr lang="en-US" sz="1600" dirty="0">
                <a:latin typeface="Spectral"/>
              </a:rPr>
              <a:t>It's a good approach for simpler architectures but has limitations in how far you can go.</a:t>
            </a:r>
          </a:p>
          <a:p>
            <a:endParaRPr lang="en-US" sz="1600" dirty="0">
              <a:latin typeface="Spectral"/>
            </a:endParaRPr>
          </a:p>
          <a:p>
            <a:endParaRPr lang="en-US" sz="1600" dirty="0">
              <a:latin typeface="Spectral"/>
            </a:endParaRPr>
          </a:p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latin typeface="Spectral"/>
              </a:rPr>
              <a:t>Horizontal Scaling (Scale out)</a:t>
            </a:r>
          </a:p>
          <a:p>
            <a:r>
              <a:rPr lang="en-US" sz="1600" dirty="0">
                <a:latin typeface="Spectral"/>
              </a:rPr>
              <a:t>This means adding more machines to your system to spread the workload across multiple servers.</a:t>
            </a:r>
          </a:p>
          <a:p>
            <a:r>
              <a:rPr lang="en-US" sz="1600" dirty="0">
                <a:latin typeface="Spectral"/>
              </a:rPr>
              <a:t>It's often considered the most effective way to scale for large systems.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Example:</a:t>
            </a:r>
            <a:r>
              <a:rPr lang="en-US" sz="1600" dirty="0">
                <a:latin typeface="Spectral"/>
              </a:rPr>
              <a:t> Netflix uses horizontal scaling for its streaming service, adding more servers to their clusters to handle the growing number of users and data traffic.</a:t>
            </a:r>
            <a:endParaRPr lang="en-IN" sz="1600" b="1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1600" b="1" dirty="0"/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latin typeface="Spectral"/>
            </a:endParaRPr>
          </a:p>
          <a:p>
            <a:endParaRPr lang="en-US" sz="1200" dirty="0">
              <a:latin typeface="Spectral"/>
            </a:endParaRPr>
          </a:p>
          <a:p>
            <a:pPr algn="l"/>
            <a:endParaRPr lang="en-US" sz="1200" b="0" i="0" dirty="0">
              <a:effectLst/>
              <a:highlight>
                <a:srgbClr val="F3F3F3"/>
              </a:highlight>
              <a:latin typeface="Spectral"/>
            </a:endParaRPr>
          </a:p>
          <a:p>
            <a:endParaRPr lang="en-US" sz="1200" dirty="0">
              <a:highlight>
                <a:srgbClr val="F3F3F3"/>
              </a:highlight>
              <a:latin typeface="Spectral"/>
            </a:endParaRPr>
          </a:p>
          <a:p>
            <a:endParaRPr lang="en-US" sz="1200" b="0" i="0" dirty="0">
              <a:effectLst/>
              <a:highlight>
                <a:srgbClr val="F3F3F3"/>
              </a:highlight>
              <a:latin typeface="Spectral"/>
            </a:endParaRPr>
          </a:p>
          <a:p>
            <a:pPr algn="l"/>
            <a:endParaRPr lang="en-US" sz="1200" b="0" i="0" dirty="0">
              <a:effectLst/>
              <a:highlight>
                <a:srgbClr val="F3F3F3"/>
              </a:highlight>
              <a:latin typeface="Spectral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F15B3-0BDE-5766-D0DD-6390D2C3AAA2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1DD29E7-8D4C-4600-C9CD-4E2912A51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08686" y="-67267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F286C2-C29A-0758-8E4A-533F6A7BFD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0" t="1111" r="53427" b="1386"/>
          <a:stretch>
            <a:fillRect/>
          </a:stretch>
        </p:blipFill>
        <p:spPr>
          <a:xfrm>
            <a:off x="8136909" y="279465"/>
            <a:ext cx="2454037" cy="29427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A8DDC8-0197-147D-7AF3-0E25E6522D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376"/>
          <a:stretch>
            <a:fillRect/>
          </a:stretch>
        </p:blipFill>
        <p:spPr>
          <a:xfrm>
            <a:off x="7915849" y="3429000"/>
            <a:ext cx="2896156" cy="324458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FBD196C-5026-B9D0-4549-5A213B60CC2B}"/>
              </a:ext>
            </a:extLst>
          </p:cNvPr>
          <p:cNvCxnSpPr>
            <a:cxnSpLocks/>
          </p:cNvCxnSpPr>
          <p:nvPr/>
        </p:nvCxnSpPr>
        <p:spPr>
          <a:xfrm flipH="1">
            <a:off x="627266" y="3429000"/>
            <a:ext cx="711344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7162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2BC4865-39C8-CF1B-CD14-C1FE0F3AA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0852343-FE47-7E3F-9096-E5C5ECA71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1" y="169661"/>
            <a:ext cx="9892859" cy="453887"/>
          </a:xfrm>
        </p:spPr>
        <p:txBody>
          <a:bodyPr/>
          <a:lstStyle/>
          <a:p>
            <a:r>
              <a:rPr lang="en-US" altLang="zh-CN" sz="4000" dirty="0"/>
              <a:t>How to Scale a System ?</a:t>
            </a:r>
            <a:endParaRPr lang="en-US" sz="40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9732388-866D-4C6E-EC73-A75EA1BD402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1" y="1004935"/>
            <a:ext cx="5559269" cy="5853065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latin typeface="Spectral"/>
              </a:rPr>
              <a:t>Load Balancing</a:t>
            </a:r>
          </a:p>
          <a:p>
            <a:r>
              <a:rPr lang="en-US" sz="1600" dirty="0">
                <a:latin typeface="Spectral"/>
              </a:rPr>
              <a:t>Load balancing is the process of distributing traffic across multiple servers to ensure no single server becomes overwhelmed.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Example:</a:t>
            </a:r>
            <a:r>
              <a:rPr lang="en-US" sz="1600" dirty="0">
                <a:latin typeface="Spectral"/>
              </a:rPr>
              <a:t> Google employs load balancing extensively across its global infrastructure to distribute search queries and traffic evenly across its massive server farms.</a:t>
            </a:r>
          </a:p>
          <a:p>
            <a:endParaRPr lang="en-US" sz="1600" dirty="0">
              <a:latin typeface="Spectral"/>
            </a:endParaRPr>
          </a:p>
          <a:p>
            <a:endParaRPr lang="en-US" sz="1600" dirty="0">
              <a:latin typeface="Spectral"/>
            </a:endParaRPr>
          </a:p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latin typeface="Spectral"/>
              </a:rPr>
              <a:t>Caching</a:t>
            </a:r>
          </a:p>
          <a:p>
            <a:r>
              <a:rPr lang="en-US" sz="1600" dirty="0">
                <a:latin typeface="Spectral"/>
              </a:rPr>
              <a:t>Caching is a technique to store frequently accessed data in-memory (like RAM) to reduce the load on the server or database.</a:t>
            </a:r>
          </a:p>
          <a:p>
            <a:r>
              <a:rPr lang="en-US" sz="1600" dirty="0">
                <a:latin typeface="Spectral"/>
              </a:rPr>
              <a:t>Implementing caching can dramatically improve response times.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Example:</a:t>
            </a:r>
            <a:r>
              <a:rPr lang="en-US" sz="1600" dirty="0">
                <a:latin typeface="Spectral"/>
              </a:rPr>
              <a:t> Reddit uses caching to store frequently accessed content like hot posts and comments so that they can be served quickly without querying the database each time.</a:t>
            </a:r>
            <a:endParaRPr lang="en-IN" sz="1600" b="1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latin typeface="Spectral"/>
            </a:endParaRPr>
          </a:p>
          <a:p>
            <a:endParaRPr lang="en-US" sz="1200" dirty="0">
              <a:latin typeface="Spectral"/>
            </a:endParaRPr>
          </a:p>
          <a:p>
            <a:pPr algn="l"/>
            <a:endParaRPr lang="en-US" sz="1200" b="0" i="0" dirty="0">
              <a:effectLst/>
              <a:highlight>
                <a:srgbClr val="F3F3F3"/>
              </a:highlight>
              <a:latin typeface="Spectral"/>
            </a:endParaRPr>
          </a:p>
          <a:p>
            <a:endParaRPr lang="en-US" sz="1200" dirty="0">
              <a:highlight>
                <a:srgbClr val="F3F3F3"/>
              </a:highlight>
              <a:latin typeface="Spectral"/>
            </a:endParaRPr>
          </a:p>
          <a:p>
            <a:endParaRPr lang="en-US" sz="1200" b="0" i="0" dirty="0">
              <a:effectLst/>
              <a:highlight>
                <a:srgbClr val="F3F3F3"/>
              </a:highlight>
              <a:latin typeface="Spectral"/>
            </a:endParaRPr>
          </a:p>
          <a:p>
            <a:pPr algn="l"/>
            <a:endParaRPr lang="en-US" sz="1200" b="0" i="0" dirty="0">
              <a:effectLst/>
              <a:highlight>
                <a:srgbClr val="F3F3F3"/>
              </a:highlight>
              <a:latin typeface="Spectral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118AD8-2E43-3A20-E175-F0DEB4CA194F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pic>
        <p:nvPicPr>
          <p:cNvPr id="2050" name="Picture 2" descr="What is a load balancer and how does it work?">
            <a:extLst>
              <a:ext uri="{FF2B5EF4-FFF2-40B4-BE49-F238E27FC236}">
                <a16:creationId xmlns:a16="http://schemas.microsoft.com/office/drawing/2014/main" id="{2EA937A4-1CC6-5F6A-15DD-C5F42A1900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684" y="772698"/>
            <a:ext cx="6480316" cy="2209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aching - System Design Concept | EnjoyAlgorithms">
            <a:extLst>
              <a:ext uri="{FF2B5EF4-FFF2-40B4-BE49-F238E27FC236}">
                <a16:creationId xmlns:a16="http://schemas.microsoft.com/office/drawing/2014/main" id="{ED7C9036-D508-FBE9-796C-0DE0A3E25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4672" y="3598661"/>
            <a:ext cx="5248793" cy="3089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076D630-8485-983C-74A3-0210325D71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194169" y="2512855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5D9F5915-1091-C2F6-7C00-33EB33BCCE4A}"/>
              </a:ext>
            </a:extLst>
          </p:cNvPr>
          <p:cNvCxnSpPr>
            <a:cxnSpLocks/>
          </p:cNvCxnSpPr>
          <p:nvPr/>
        </p:nvCxnSpPr>
        <p:spPr>
          <a:xfrm flipH="1">
            <a:off x="627266" y="3598661"/>
            <a:ext cx="5468734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484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F297C4-D1C5-D4F5-60D7-9C9522BBC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2244232-A3F2-52FF-C9EE-12C9A45CF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1" y="207986"/>
            <a:ext cx="9892859" cy="453887"/>
          </a:xfrm>
        </p:spPr>
        <p:txBody>
          <a:bodyPr/>
          <a:lstStyle/>
          <a:p>
            <a:r>
              <a:rPr lang="en-US" altLang="zh-CN" sz="4000" dirty="0"/>
              <a:t>How to Scale a System ?</a:t>
            </a:r>
            <a:endParaRPr lang="en-US" sz="40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A17ABFA-D16D-24D3-F426-0687DA4788B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1" y="1004935"/>
            <a:ext cx="6510461" cy="5853065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latin typeface="Spectral"/>
              </a:rPr>
              <a:t>Content Delivery Networks (CDNs)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1600" b="1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CDN distributes static assets (images, videos, etc.) closer to users. This can reduce latency and result in faster load times.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600" b="1" dirty="0">
                <a:solidFill>
                  <a:srgbClr val="363737"/>
                </a:solidFill>
                <a:latin typeface="Spectral"/>
              </a:rPr>
              <a:t>Example:</a:t>
            </a: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 Cloudflare provides CDN services, speeding up website access for users worldwide by caching content in servers located close to users.</a:t>
            </a: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endParaRPr lang="en-US" sz="1600" dirty="0">
              <a:latin typeface="Spectral"/>
            </a:endParaRPr>
          </a:p>
          <a:p>
            <a:endParaRPr lang="en-US" sz="1600" dirty="0">
              <a:latin typeface="Spectral"/>
            </a:endParaRPr>
          </a:p>
          <a:p>
            <a:endParaRPr lang="en-US" sz="1600" dirty="0">
              <a:latin typeface="Spectral"/>
            </a:endParaRPr>
          </a:p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latin typeface="Spectral"/>
              </a:rPr>
              <a:t>Sharding/Partitioning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1600" b="1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Partitioning means splitting data or functionality across multiple nodes/servers to distribute workload and avoid bottlenecks.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Example:</a:t>
            </a:r>
            <a:r>
              <a:rPr lang="en-US" sz="1600" dirty="0">
                <a:latin typeface="Spectral"/>
              </a:rPr>
              <a:t> Amazon DynamoDB uses partitioning to distribute data and traffic for its NoSQL database service across many servers, ensuring fast performance and scalability.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935AE4-6FFE-4F2D-468A-76E8964D348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pic>
        <p:nvPicPr>
          <p:cNvPr id="3075" name="Picture 3" descr="What is a CDN? | How do CDNs work?">
            <a:extLst>
              <a:ext uri="{FF2B5EF4-FFF2-40B4-BE49-F238E27FC236}">
                <a16:creationId xmlns:a16="http://schemas.microsoft.com/office/drawing/2014/main" id="{3CC94A9D-B487-9E91-8411-E1854674A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0390" y="535153"/>
            <a:ext cx="3943779" cy="29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Sharding | Distributed Database Technologies | Page 3">
            <a:extLst>
              <a:ext uri="{FF2B5EF4-FFF2-40B4-BE49-F238E27FC236}">
                <a16:creationId xmlns:a16="http://schemas.microsoft.com/office/drawing/2014/main" id="{C7122D7A-CAE3-3662-2CE5-195AE98B6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9509" y="3931467"/>
            <a:ext cx="2947657" cy="2598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B4E032A-03D7-FE73-3714-A574DBB7F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01919" y="3058902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D0C598-5C96-1D2D-E92B-386040815070}"/>
              </a:ext>
            </a:extLst>
          </p:cNvPr>
          <p:cNvCxnSpPr>
            <a:cxnSpLocks/>
          </p:cNvCxnSpPr>
          <p:nvPr/>
        </p:nvCxnSpPr>
        <p:spPr>
          <a:xfrm flipH="1">
            <a:off x="536731" y="3736818"/>
            <a:ext cx="660645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0383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761DCB-04FF-F23A-A14C-4C236280E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7A7942B-274E-8453-8F16-D05D15C81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1" y="207986"/>
            <a:ext cx="9892859" cy="453887"/>
          </a:xfrm>
        </p:spPr>
        <p:txBody>
          <a:bodyPr/>
          <a:lstStyle/>
          <a:p>
            <a:r>
              <a:rPr lang="en-US" altLang="zh-CN" sz="4000" dirty="0"/>
              <a:t>How to Scale a System ?</a:t>
            </a:r>
            <a:endParaRPr lang="en-US" sz="40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305D00C-628F-FCF0-B05E-A06109F4C71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1" y="1004935"/>
            <a:ext cx="6561186" cy="5853065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latin typeface="Spectral"/>
              </a:rPr>
              <a:t>Asynchronous communication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1600" b="1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Asynchronous communication means deferring long-running or non-critical tasks to background queues or message brokers.</a:t>
            </a: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This ensures your main application remains responsive to users.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600" b="1" dirty="0">
                <a:solidFill>
                  <a:srgbClr val="363737"/>
                </a:solidFill>
                <a:latin typeface="Spectral"/>
              </a:rPr>
              <a:t>Example:</a:t>
            </a: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 Slack uses asynchronous communication for messaging. When a message is sent, the sender's interface doesn't freeze; it continues to be responsive while the message is processed and delivered in the background.</a:t>
            </a: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endParaRPr lang="en-US" sz="16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latin typeface="Spectral"/>
              </a:rPr>
              <a:t>Microservices Architecture</a:t>
            </a:r>
          </a:p>
          <a:p>
            <a:r>
              <a:rPr lang="en-US" sz="1600" dirty="0">
                <a:latin typeface="Spectral"/>
              </a:rPr>
              <a:t>Micro-services architecture breaks down application into smaller, independent services that can be scaled independently.</a:t>
            </a:r>
          </a:p>
          <a:p>
            <a:r>
              <a:rPr lang="en-US" sz="1600" dirty="0">
                <a:latin typeface="Spectral"/>
              </a:rPr>
              <a:t>This improves resilience and allows teams to work on specific components in parallel.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Example:</a:t>
            </a:r>
            <a:r>
              <a:rPr lang="en-US" sz="1600" dirty="0">
                <a:latin typeface="Spectral"/>
              </a:rPr>
              <a:t> Uber has evolved its architecture into microservices to handle different functions like billing, notifications, and ride matching independently, allowing for efficient scaling and rapid development.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3013B-3B83-8EE3-ECE3-98FCF2C47DB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9DDBC63-6FC4-B063-6C20-EEE4D23C41E8}"/>
              </a:ext>
            </a:extLst>
          </p:cNvPr>
          <p:cNvCxnSpPr>
            <a:cxnSpLocks/>
          </p:cNvCxnSpPr>
          <p:nvPr/>
        </p:nvCxnSpPr>
        <p:spPr>
          <a:xfrm flipH="1">
            <a:off x="536731" y="3800192"/>
            <a:ext cx="644349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9" name="Picture 3" descr="Asynchronous message-based communication - .NET | Microsoft Learn">
            <a:extLst>
              <a:ext uri="{FF2B5EF4-FFF2-40B4-BE49-F238E27FC236}">
                <a16:creationId xmlns:a16="http://schemas.microsoft.com/office/drawing/2014/main" id="{049BD24F-428E-385A-6D92-C1C1867B9B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" t="26405" r="866" b="9393"/>
          <a:stretch>
            <a:fillRect/>
          </a:stretch>
        </p:blipFill>
        <p:spPr bwMode="auto">
          <a:xfrm>
            <a:off x="6941038" y="1401083"/>
            <a:ext cx="4969450" cy="165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1FA997FB-D59F-A75A-5B6F-57B1542918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" r="3050"/>
          <a:stretch>
            <a:fillRect/>
          </a:stretch>
        </p:blipFill>
        <p:spPr bwMode="auto">
          <a:xfrm>
            <a:off x="6980222" y="3855730"/>
            <a:ext cx="5156371" cy="2739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DC3312E-DA23-9DC7-CF12-804F204306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37011" y="-34342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9363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98E2FF-139E-43EF-668D-0F0E30F1F4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 descr="What is Auto Scaling? Definition &amp; FAQs | VMware">
            <a:extLst>
              <a:ext uri="{FF2B5EF4-FFF2-40B4-BE49-F238E27FC236}">
                <a16:creationId xmlns:a16="http://schemas.microsoft.com/office/drawing/2014/main" id="{8EDC02E3-DECB-863E-0F8F-3F0C6A25C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2617" y="1346436"/>
            <a:ext cx="5055226" cy="1803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BA10942-2D16-BE90-0109-7874327A0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1" y="207986"/>
            <a:ext cx="9892859" cy="453887"/>
          </a:xfrm>
        </p:spPr>
        <p:txBody>
          <a:bodyPr/>
          <a:lstStyle/>
          <a:p>
            <a:r>
              <a:rPr lang="en-US" altLang="zh-CN" sz="4000" dirty="0"/>
              <a:t>How to Scale a System ?</a:t>
            </a:r>
            <a:endParaRPr lang="en-US" sz="4000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4962949-692A-FB4A-BB95-128046AFAC3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0" y="1004935"/>
            <a:ext cx="6760363" cy="5853065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latin typeface="Spectral"/>
              </a:rPr>
              <a:t>Auto-Scaling</a:t>
            </a:r>
          </a:p>
          <a:p>
            <a:r>
              <a:rPr lang="en-US" sz="1600" dirty="0">
                <a:latin typeface="Spectral"/>
              </a:rPr>
              <a:t>Auto-Scaling means automatically adjusting the number of active servers based on the current load.</a:t>
            </a:r>
          </a:p>
          <a:p>
            <a:r>
              <a:rPr lang="en-US" sz="1600" dirty="0">
                <a:latin typeface="Spectral"/>
              </a:rPr>
              <a:t>This ensures that the system can handle spikes in traffic without manual intervention.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1600" b="1" dirty="0">
                <a:latin typeface="Spectral"/>
              </a:rPr>
              <a:t>Example:</a:t>
            </a:r>
            <a:r>
              <a:rPr lang="en-US" sz="1600" dirty="0">
                <a:latin typeface="Spectral"/>
              </a:rPr>
              <a:t> AWS Auto Scaling monitors applications and automatically adjusts capacity to maintain steady, predictable performance at the lowest possible cost.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sz="1600" dirty="0">
              <a:latin typeface="Spectral"/>
            </a:endParaRPr>
          </a:p>
          <a:p>
            <a:pPr marL="285750" indent="-285750">
              <a:lnSpc>
                <a:spcPct val="300000"/>
              </a:lnSpc>
              <a:buFont typeface="Wingdings" panose="05000000000000000000" pitchFamily="2" charset="2"/>
              <a:buChar char="q"/>
            </a:pPr>
            <a:r>
              <a:rPr lang="en-IN" sz="1600" b="1" dirty="0">
                <a:latin typeface="Spectral"/>
              </a:rPr>
              <a:t>Multi-region Deployment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Deploy the application in multiple data centers or cloud regions to reduce latency and improve redundancy.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chemeClr val="tx1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600" b="1" dirty="0">
                <a:solidFill>
                  <a:srgbClr val="363737"/>
                </a:solidFill>
                <a:latin typeface="Spectral"/>
              </a:rPr>
              <a:t>Example:</a:t>
            </a: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 Spotify uses multi-region deployments to ensure their music streaming service remains highly available and responsive to users all over the world, regardless of where they are located.</a:t>
            </a:r>
            <a:endParaRPr lang="en-US" altLang="en-US" sz="1600" dirty="0">
              <a:solidFill>
                <a:schemeClr val="tx1"/>
              </a:solidFill>
              <a:latin typeface="Spectral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6737F-2CCD-94C8-CC37-50F313056AD9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7</a:t>
            </a:fld>
            <a:endParaRPr lang="en-US" altLang="zh-CN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DB01D7B-8BAD-E38A-FD11-AAAC79CE0BE2}"/>
              </a:ext>
            </a:extLst>
          </p:cNvPr>
          <p:cNvCxnSpPr>
            <a:cxnSpLocks/>
          </p:cNvCxnSpPr>
          <p:nvPr/>
        </p:nvCxnSpPr>
        <p:spPr>
          <a:xfrm flipH="1">
            <a:off x="631981" y="3834099"/>
            <a:ext cx="644349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C28AE88-BF2D-843B-F5D1-17CFC3FB1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255833" y="2542654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5125" name="Picture 5" descr="To do Multi-Region deployments in AWS or Not?">
            <a:extLst>
              <a:ext uri="{FF2B5EF4-FFF2-40B4-BE49-F238E27FC236}">
                <a16:creationId xmlns:a16="http://schemas.microsoft.com/office/drawing/2014/main" id="{C5C774D1-4333-FB3F-7D40-D4724212C6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85"/>
          <a:stretch>
            <a:fillRect/>
          </a:stretch>
        </p:blipFill>
        <p:spPr bwMode="auto">
          <a:xfrm>
            <a:off x="7297093" y="3834382"/>
            <a:ext cx="4766273" cy="2748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206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2440</TotalTime>
  <Words>870</Words>
  <Application>Microsoft Office PowerPoint</Application>
  <PresentationFormat>Widescreen</PresentationFormat>
  <Paragraphs>110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等线</vt:lpstr>
      <vt:lpstr>Abadi</vt:lpstr>
      <vt:lpstr>Arial</vt:lpstr>
      <vt:lpstr>Calibri</vt:lpstr>
      <vt:lpstr>Posterama Text Black</vt:lpstr>
      <vt:lpstr>Posterama Text SemiBold</vt:lpstr>
      <vt:lpstr>Spectral</vt:lpstr>
      <vt:lpstr>Wingdings</vt:lpstr>
      <vt:lpstr>Office 主题​​</vt:lpstr>
      <vt:lpstr>What is Scalability ?</vt:lpstr>
      <vt:lpstr>How can a System Grow ?</vt:lpstr>
      <vt:lpstr>How to Scale a System ?</vt:lpstr>
      <vt:lpstr>How to Scale a System ?</vt:lpstr>
      <vt:lpstr>How to Scale a System ?</vt:lpstr>
      <vt:lpstr>How to Scale a System ?</vt:lpstr>
      <vt:lpstr>How to Scale a System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155</cp:revision>
  <dcterms:created xsi:type="dcterms:W3CDTF">2024-08-09T17:51:35Z</dcterms:created>
  <dcterms:modified xsi:type="dcterms:W3CDTF">2025-07-04T21:54:06Z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